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4" r:id="rId4"/>
    <p:sldId id="266" r:id="rId5"/>
    <p:sldId id="265" r:id="rId6"/>
    <p:sldId id="268" r:id="rId7"/>
    <p:sldId id="262" r:id="rId8"/>
    <p:sldId id="258" r:id="rId9"/>
    <p:sldId id="263" r:id="rId10"/>
    <p:sldId id="260" r:id="rId11"/>
    <p:sldId id="26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a Losman" initials="BL" lastIdx="1" clrIdx="0">
    <p:extLst>
      <p:ext uri="{19B8F6BF-5375-455C-9EA6-DF929625EA0E}">
        <p15:presenceInfo xmlns:p15="http://schemas.microsoft.com/office/powerpoint/2012/main" userId="8cdaca74e0cacc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21" autoAdjust="0"/>
    <p:restoredTop sz="86448" autoAdjust="0"/>
  </p:normalViewPr>
  <p:slideViewPr>
    <p:cSldViewPr snapToGrid="0">
      <p:cViewPr varScale="1">
        <p:scale>
          <a:sx n="75" d="100"/>
          <a:sy n="75" d="100"/>
        </p:scale>
        <p:origin x="72"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13T15:47:39.629"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1D390-D741-4DC7-AAF1-0474C1BE5A8D}" type="datetimeFigureOut">
              <a:rPr lang="sv-SE" smtClean="0"/>
              <a:t>2022-05-18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AE7DE-C014-4FDB-9D7C-A5F0BDDEB318}" type="slidenum">
              <a:rPr lang="sv-SE" smtClean="0"/>
              <a:t>‹#›</a:t>
            </a:fld>
            <a:endParaRPr lang="sv-SE"/>
          </a:p>
        </p:txBody>
      </p:sp>
    </p:spTree>
    <p:extLst>
      <p:ext uri="{BB962C8B-B14F-4D97-AF65-F5344CB8AC3E}">
        <p14:creationId xmlns:p14="http://schemas.microsoft.com/office/powerpoint/2010/main" val="488241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3DAE7DE-C014-4FDB-9D7C-A5F0BDDEB318}" type="slidenum">
              <a:rPr lang="sv-SE" smtClean="0"/>
              <a:t>7</a:t>
            </a:fld>
            <a:endParaRPr lang="sv-SE"/>
          </a:p>
        </p:txBody>
      </p:sp>
    </p:spTree>
    <p:extLst>
      <p:ext uri="{BB962C8B-B14F-4D97-AF65-F5344CB8AC3E}">
        <p14:creationId xmlns:p14="http://schemas.microsoft.com/office/powerpoint/2010/main" val="408370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A65154D4-196C-4681-A219-3DDADE1558E6}" type="datetimeFigureOut">
              <a:rPr lang="sv-SE" smtClean="0"/>
              <a:t>2022-05-18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70E6D89-E3DB-4AA0-AB13-BA8E3754083A}" type="slidenum">
              <a:rPr lang="sv-SE" smtClean="0"/>
              <a:t>‹#›</a:t>
            </a:fld>
            <a:endParaRPr lang="sv-SE"/>
          </a:p>
        </p:txBody>
      </p:sp>
    </p:spTree>
    <p:extLst>
      <p:ext uri="{BB962C8B-B14F-4D97-AF65-F5344CB8AC3E}">
        <p14:creationId xmlns:p14="http://schemas.microsoft.com/office/powerpoint/2010/main" val="1891962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5154D4-196C-4681-A219-3DDADE1558E6}" type="datetimeFigureOut">
              <a:rPr lang="sv-SE" smtClean="0"/>
              <a:t>2022-05-18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70E6D89-E3DB-4AA0-AB13-BA8E3754083A}" type="slidenum">
              <a:rPr lang="sv-SE" smtClean="0"/>
              <a:t>‹#›</a:t>
            </a:fld>
            <a:endParaRPr lang="sv-SE"/>
          </a:p>
        </p:txBody>
      </p:sp>
    </p:spTree>
    <p:extLst>
      <p:ext uri="{BB962C8B-B14F-4D97-AF65-F5344CB8AC3E}">
        <p14:creationId xmlns:p14="http://schemas.microsoft.com/office/powerpoint/2010/main" val="300760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5154D4-196C-4681-A219-3DDADE1558E6}" type="datetimeFigureOut">
              <a:rPr lang="sv-SE" smtClean="0"/>
              <a:t>2022-05-18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70E6D89-E3DB-4AA0-AB13-BA8E3754083A}" type="slidenum">
              <a:rPr lang="sv-SE" smtClean="0"/>
              <a:t>‹#›</a:t>
            </a:fld>
            <a:endParaRPr lang="sv-SE"/>
          </a:p>
        </p:txBody>
      </p:sp>
    </p:spTree>
    <p:extLst>
      <p:ext uri="{BB962C8B-B14F-4D97-AF65-F5344CB8AC3E}">
        <p14:creationId xmlns:p14="http://schemas.microsoft.com/office/powerpoint/2010/main" val="79098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5154D4-196C-4681-A219-3DDADE1558E6}" type="datetimeFigureOut">
              <a:rPr lang="sv-SE" smtClean="0"/>
              <a:t>2022-05-18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70E6D89-E3DB-4AA0-AB13-BA8E3754083A}" type="slidenum">
              <a:rPr lang="sv-SE" smtClean="0"/>
              <a:t>‹#›</a:t>
            </a:fld>
            <a:endParaRPr lang="sv-SE"/>
          </a:p>
        </p:txBody>
      </p:sp>
    </p:spTree>
    <p:extLst>
      <p:ext uri="{BB962C8B-B14F-4D97-AF65-F5344CB8AC3E}">
        <p14:creationId xmlns:p14="http://schemas.microsoft.com/office/powerpoint/2010/main" val="95471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A65154D4-196C-4681-A219-3DDADE1558E6}" type="datetimeFigureOut">
              <a:rPr lang="sv-SE" smtClean="0"/>
              <a:t>2022-05-18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70E6D89-E3DB-4AA0-AB13-BA8E3754083A}" type="slidenum">
              <a:rPr lang="sv-SE" smtClean="0"/>
              <a:t>‹#›</a:t>
            </a:fld>
            <a:endParaRPr lang="sv-SE"/>
          </a:p>
        </p:txBody>
      </p:sp>
    </p:spTree>
    <p:extLst>
      <p:ext uri="{BB962C8B-B14F-4D97-AF65-F5344CB8AC3E}">
        <p14:creationId xmlns:p14="http://schemas.microsoft.com/office/powerpoint/2010/main" val="336700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65154D4-196C-4681-A219-3DDADE1558E6}" type="datetimeFigureOut">
              <a:rPr lang="sv-SE" smtClean="0"/>
              <a:t>2022-05-18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70E6D89-E3DB-4AA0-AB13-BA8E3754083A}" type="slidenum">
              <a:rPr lang="sv-SE" smtClean="0"/>
              <a:t>‹#›</a:t>
            </a:fld>
            <a:endParaRPr lang="sv-SE"/>
          </a:p>
        </p:txBody>
      </p:sp>
    </p:spTree>
    <p:extLst>
      <p:ext uri="{BB962C8B-B14F-4D97-AF65-F5344CB8AC3E}">
        <p14:creationId xmlns:p14="http://schemas.microsoft.com/office/powerpoint/2010/main" val="269032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65154D4-196C-4681-A219-3DDADE1558E6}" type="datetimeFigureOut">
              <a:rPr lang="sv-SE" smtClean="0"/>
              <a:t>2022-05-18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70E6D89-E3DB-4AA0-AB13-BA8E3754083A}" type="slidenum">
              <a:rPr lang="sv-SE" smtClean="0"/>
              <a:t>‹#›</a:t>
            </a:fld>
            <a:endParaRPr lang="sv-SE"/>
          </a:p>
        </p:txBody>
      </p:sp>
    </p:spTree>
    <p:extLst>
      <p:ext uri="{BB962C8B-B14F-4D97-AF65-F5344CB8AC3E}">
        <p14:creationId xmlns:p14="http://schemas.microsoft.com/office/powerpoint/2010/main" val="57350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65154D4-196C-4681-A219-3DDADE1558E6}" type="datetimeFigureOut">
              <a:rPr lang="sv-SE" smtClean="0"/>
              <a:t>2022-05-18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70E6D89-E3DB-4AA0-AB13-BA8E3754083A}" type="slidenum">
              <a:rPr lang="sv-SE" smtClean="0"/>
              <a:t>‹#›</a:t>
            </a:fld>
            <a:endParaRPr lang="sv-SE"/>
          </a:p>
        </p:txBody>
      </p:sp>
    </p:spTree>
    <p:extLst>
      <p:ext uri="{BB962C8B-B14F-4D97-AF65-F5344CB8AC3E}">
        <p14:creationId xmlns:p14="http://schemas.microsoft.com/office/powerpoint/2010/main" val="51650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65154D4-196C-4681-A219-3DDADE1558E6}" type="datetimeFigureOut">
              <a:rPr lang="sv-SE" smtClean="0"/>
              <a:t>2022-05-18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70E6D89-E3DB-4AA0-AB13-BA8E3754083A}" type="slidenum">
              <a:rPr lang="sv-SE" smtClean="0"/>
              <a:t>‹#›</a:t>
            </a:fld>
            <a:endParaRPr lang="sv-SE"/>
          </a:p>
        </p:txBody>
      </p:sp>
    </p:spTree>
    <p:extLst>
      <p:ext uri="{BB962C8B-B14F-4D97-AF65-F5344CB8AC3E}">
        <p14:creationId xmlns:p14="http://schemas.microsoft.com/office/powerpoint/2010/main" val="35079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A65154D4-196C-4681-A219-3DDADE1558E6}" type="datetimeFigureOut">
              <a:rPr lang="sv-SE" smtClean="0"/>
              <a:t>2022-05-18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70E6D89-E3DB-4AA0-AB13-BA8E3754083A}" type="slidenum">
              <a:rPr lang="sv-SE" smtClean="0"/>
              <a:t>‹#›</a:t>
            </a:fld>
            <a:endParaRPr lang="sv-SE"/>
          </a:p>
        </p:txBody>
      </p:sp>
    </p:spTree>
    <p:extLst>
      <p:ext uri="{BB962C8B-B14F-4D97-AF65-F5344CB8AC3E}">
        <p14:creationId xmlns:p14="http://schemas.microsoft.com/office/powerpoint/2010/main" val="1683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A65154D4-196C-4681-A219-3DDADE1558E6}" type="datetimeFigureOut">
              <a:rPr lang="sv-SE" smtClean="0"/>
              <a:t>2022-05-18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70E6D89-E3DB-4AA0-AB13-BA8E3754083A}" type="slidenum">
              <a:rPr lang="sv-SE" smtClean="0"/>
              <a:t>‹#›</a:t>
            </a:fld>
            <a:endParaRPr lang="sv-SE"/>
          </a:p>
        </p:txBody>
      </p:sp>
    </p:spTree>
    <p:extLst>
      <p:ext uri="{BB962C8B-B14F-4D97-AF65-F5344CB8AC3E}">
        <p14:creationId xmlns:p14="http://schemas.microsoft.com/office/powerpoint/2010/main" val="425704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154D4-196C-4681-A219-3DDADE1558E6}" type="datetimeFigureOut">
              <a:rPr lang="sv-SE" smtClean="0"/>
              <a:t>2022-05-18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0E6D89-E3DB-4AA0-AB13-BA8E3754083A}" type="slidenum">
              <a:rPr lang="sv-SE" smtClean="0"/>
              <a:t>‹#›</a:t>
            </a:fld>
            <a:endParaRPr lang="sv-SE"/>
          </a:p>
        </p:txBody>
      </p:sp>
    </p:spTree>
    <p:extLst>
      <p:ext uri="{BB962C8B-B14F-4D97-AF65-F5344CB8AC3E}">
        <p14:creationId xmlns:p14="http://schemas.microsoft.com/office/powerpoint/2010/main" val="1058635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irgitta.losman@hb.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Producentansvar </a:t>
            </a:r>
            <a:endParaRPr lang="sv-SE" dirty="0"/>
          </a:p>
        </p:txBody>
      </p:sp>
      <p:sp>
        <p:nvSpPr>
          <p:cNvPr id="3" name="Underrubrik 2"/>
          <p:cNvSpPr>
            <a:spLocks noGrp="1"/>
          </p:cNvSpPr>
          <p:nvPr>
            <p:ph type="subTitle" idx="1"/>
          </p:nvPr>
        </p:nvSpPr>
        <p:spPr/>
        <p:txBody>
          <a:bodyPr/>
          <a:lstStyle/>
          <a:p>
            <a:r>
              <a:rPr lang="sv-SE" dirty="0"/>
              <a:t>u</a:t>
            </a:r>
            <a:r>
              <a:rPr lang="sv-SE" dirty="0" smtClean="0"/>
              <a:t>r </a:t>
            </a:r>
            <a:r>
              <a:rPr lang="sv-SE" dirty="0" err="1" smtClean="0"/>
              <a:t>detaljhandelperspektiv</a:t>
            </a:r>
            <a:endParaRPr lang="sv-SE" dirty="0"/>
          </a:p>
        </p:txBody>
      </p:sp>
      <p:sp>
        <p:nvSpPr>
          <p:cNvPr id="4" name="textruta 3"/>
          <p:cNvSpPr txBox="1"/>
          <p:nvPr/>
        </p:nvSpPr>
        <p:spPr>
          <a:xfrm>
            <a:off x="2062480" y="4785360"/>
            <a:ext cx="7955280" cy="1200329"/>
          </a:xfrm>
          <a:prstGeom prst="rect">
            <a:avLst/>
          </a:prstGeom>
          <a:noFill/>
        </p:spPr>
        <p:txBody>
          <a:bodyPr wrap="square" rtlCol="0">
            <a:spAutoFit/>
          </a:bodyPr>
          <a:lstStyle/>
          <a:p>
            <a:r>
              <a:rPr lang="sv-SE" dirty="0" smtClean="0"/>
              <a:t>Birgitta Losman, </a:t>
            </a:r>
            <a:r>
              <a:rPr lang="sv-SE" dirty="0" err="1" smtClean="0"/>
              <a:t>hållbarhetsstrateg</a:t>
            </a:r>
            <a:r>
              <a:rPr lang="sv-SE" dirty="0" smtClean="0"/>
              <a:t> Högskolan i Borås</a:t>
            </a:r>
          </a:p>
          <a:p>
            <a:r>
              <a:rPr lang="sv-SE" dirty="0"/>
              <a:t>r</a:t>
            </a:r>
            <a:r>
              <a:rPr lang="sv-SE" dirty="0" smtClean="0"/>
              <a:t>egeringens utredare av producentansvar textil 2020</a:t>
            </a:r>
          </a:p>
          <a:p>
            <a:r>
              <a:rPr lang="sv-SE" dirty="0">
                <a:hlinkClick r:id="rId2"/>
              </a:rPr>
              <a:t>b</a:t>
            </a:r>
            <a:r>
              <a:rPr lang="sv-SE" dirty="0" smtClean="0">
                <a:hlinkClick r:id="rId2"/>
              </a:rPr>
              <a:t>irgitta.losman@hb.se</a:t>
            </a:r>
            <a:endParaRPr lang="sv-SE" dirty="0" smtClean="0"/>
          </a:p>
          <a:p>
            <a:endParaRPr lang="sv-SE" dirty="0"/>
          </a:p>
        </p:txBody>
      </p:sp>
    </p:spTree>
    <p:extLst>
      <p:ext uri="{BB962C8B-B14F-4D97-AF65-F5344CB8AC3E}">
        <p14:creationId xmlns:p14="http://schemas.microsoft.com/office/powerpoint/2010/main" val="556890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endParaRPr lang="sv-SE" dirty="0"/>
          </a:p>
        </p:txBody>
      </p:sp>
      <p:sp>
        <p:nvSpPr>
          <p:cNvPr id="3" name="Platshållare för innehåll 2"/>
          <p:cNvSpPr>
            <a:spLocks noGrp="1"/>
          </p:cNvSpPr>
          <p:nvPr>
            <p:ph idx="1"/>
          </p:nvPr>
        </p:nvSpPr>
        <p:spPr/>
        <p:txBody>
          <a:bodyPr>
            <a:normAutofit/>
          </a:bodyPr>
          <a:lstStyle/>
          <a:p>
            <a:pPr lvl="0"/>
            <a:r>
              <a:rPr lang="sv-SE" dirty="0"/>
              <a:t>Vilka produkter som ska omfattas måste bli tydligt definierat – svårt annars för återförsäljare</a:t>
            </a:r>
          </a:p>
          <a:p>
            <a:pPr lvl="0"/>
            <a:r>
              <a:rPr lang="sv-SE" dirty="0" smtClean="0"/>
              <a:t>Det </a:t>
            </a:r>
            <a:r>
              <a:rPr lang="sv-SE" dirty="0"/>
              <a:t>kommer att sättas mål på EU </a:t>
            </a:r>
            <a:r>
              <a:rPr lang="sv-SE" dirty="0" smtClean="0"/>
              <a:t>nivå. Den svenska producentansvarsutredningen föreslog tuffa mål och att Sverige ska gå före. Något sådant beslut har dock inte tagits. Finns fördelar med harmonisering, dock risk för låga målnivåer och lång tidslinje! </a:t>
            </a:r>
          </a:p>
          <a:p>
            <a:pPr lvl="0"/>
            <a:r>
              <a:rPr lang="sv-SE" dirty="0" smtClean="0"/>
              <a:t>Inget </a:t>
            </a:r>
            <a:r>
              <a:rPr lang="sv-SE" dirty="0"/>
              <a:t>nytt från regeringen </a:t>
            </a:r>
            <a:r>
              <a:rPr lang="sv-SE" dirty="0" smtClean="0"/>
              <a:t>just nu – </a:t>
            </a:r>
            <a:r>
              <a:rPr lang="sv-SE" dirty="0"/>
              <a:t>kan tänkas de avvaktar vad som händer på EU </a:t>
            </a:r>
            <a:r>
              <a:rPr lang="sv-SE" dirty="0" smtClean="0"/>
              <a:t>nivå. Regeringsuppdraget </a:t>
            </a:r>
            <a:r>
              <a:rPr lang="sv-SE" dirty="0" err="1" smtClean="0"/>
              <a:t>Textile</a:t>
            </a:r>
            <a:r>
              <a:rPr lang="sv-SE" dirty="0" smtClean="0"/>
              <a:t> and Fashion 2030 vid Science Park Borås och Sverige som nation varit aktiva i processen med EUs textila strategi. </a:t>
            </a:r>
            <a:endParaRPr lang="sv-SE" dirty="0"/>
          </a:p>
        </p:txBody>
      </p:sp>
    </p:spTree>
    <p:extLst>
      <p:ext uri="{BB962C8B-B14F-4D97-AF65-F5344CB8AC3E}">
        <p14:creationId xmlns:p14="http://schemas.microsoft.com/office/powerpoint/2010/main" val="3175678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Och nu då?</a:t>
            </a:r>
            <a:endParaRPr lang="sv-SE" dirty="0"/>
          </a:p>
        </p:txBody>
      </p:sp>
      <p:sp>
        <p:nvSpPr>
          <p:cNvPr id="3" name="Platshållare för innehåll 2"/>
          <p:cNvSpPr>
            <a:spLocks noGrp="1"/>
          </p:cNvSpPr>
          <p:nvPr>
            <p:ph idx="1"/>
          </p:nvPr>
        </p:nvSpPr>
        <p:spPr>
          <a:xfrm>
            <a:off x="838200" y="1920239"/>
            <a:ext cx="10515600" cy="4256723"/>
          </a:xfrm>
        </p:spPr>
        <p:txBody>
          <a:bodyPr>
            <a:normAutofit fontScale="77500" lnSpcReduction="20000"/>
          </a:bodyPr>
          <a:lstStyle/>
          <a:p>
            <a:pPr lvl="0"/>
            <a:r>
              <a:rPr lang="sv-SE" dirty="0" smtClean="0"/>
              <a:t>Hela värdekedjan behöver förändras. Lagstiftning behövs. Och både design, produktion, distribution, konsumtion, insamling, och fungerande återanvändning och materialåtervinning (allt från </a:t>
            </a:r>
            <a:r>
              <a:rPr lang="sv-SE" dirty="0" err="1" smtClean="0"/>
              <a:t>remake</a:t>
            </a:r>
            <a:r>
              <a:rPr lang="sv-SE" dirty="0" smtClean="0"/>
              <a:t> till fiberåtervinning) behövs. Ju längre uppströms – desto mer miljönytta.</a:t>
            </a:r>
          </a:p>
          <a:p>
            <a:pPr lvl="0"/>
            <a:r>
              <a:rPr lang="sv-SE" dirty="0" smtClean="0"/>
              <a:t>Återförsäljare </a:t>
            </a:r>
            <a:r>
              <a:rPr lang="sv-SE" dirty="0"/>
              <a:t>behöver bli medvetna och börja se över leverantörer så att de har koll och ordning – kopplat till EUs textila strategi och kommande regelverk kring utsortering textilt avfall och producentansvar. </a:t>
            </a:r>
            <a:endParaRPr lang="sv-SE" dirty="0" smtClean="0"/>
          </a:p>
          <a:p>
            <a:pPr lvl="0"/>
            <a:r>
              <a:rPr lang="sv-SE" dirty="0" smtClean="0"/>
              <a:t>Producenter behöver se över sitt erbjudande till konsument så att textilier har god kvalitet, material som kan återanvändas i första hand och återvinnas i andra hand. </a:t>
            </a:r>
          </a:p>
          <a:p>
            <a:pPr lvl="0"/>
            <a:r>
              <a:rPr lang="sv-SE" dirty="0" smtClean="0"/>
              <a:t>Åtgärder som uppmuntrar, tvingar, gör det ekonomiskt fördelaktigt för konsumenter att välja textil som har god kvalitet, har material som kan återanvändas i första hand och återvinnas i andra hand är viktigt.</a:t>
            </a:r>
          </a:p>
          <a:p>
            <a:pPr lvl="0"/>
            <a:r>
              <a:rPr lang="sv-SE" dirty="0" smtClean="0"/>
              <a:t>I den textila miljön i Borås och inom regeringsuppdraget </a:t>
            </a:r>
            <a:r>
              <a:rPr lang="sv-SE" dirty="0" err="1" smtClean="0"/>
              <a:t>Textile</a:t>
            </a:r>
            <a:r>
              <a:rPr lang="sv-SE" dirty="0" smtClean="0"/>
              <a:t> and Fashion 2030 finns många projekt där företag kan testa nya hållbara sätt att möta kunder på. Välkomna!</a:t>
            </a:r>
            <a:endParaRPr lang="sv-SE" dirty="0"/>
          </a:p>
        </p:txBody>
      </p:sp>
    </p:spTree>
    <p:extLst>
      <p:ext uri="{BB962C8B-B14F-4D97-AF65-F5344CB8AC3E}">
        <p14:creationId xmlns:p14="http://schemas.microsoft.com/office/powerpoint/2010/main" val="1575672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835025"/>
          </a:xfrm>
        </p:spPr>
        <p:txBody>
          <a:bodyPr>
            <a:normAutofit fontScale="90000"/>
          </a:bodyPr>
          <a:lstStyle/>
          <a:p>
            <a:r>
              <a:rPr lang="sv-SE" dirty="0" smtClean="0"/>
              <a:t/>
            </a:r>
            <a:br>
              <a:rPr lang="sv-SE" dirty="0" smtClean="0"/>
            </a:br>
            <a:endParaRPr lang="sv-SE" dirty="0"/>
          </a:p>
        </p:txBody>
      </p:sp>
      <p:pic>
        <p:nvPicPr>
          <p:cNvPr id="4" name="Platshållare för innehåll 3"/>
          <p:cNvPicPr>
            <a:picLocks noGrp="1" noChangeAspect="1"/>
          </p:cNvPicPr>
          <p:nvPr>
            <p:ph idx="1"/>
          </p:nvPr>
        </p:nvPicPr>
        <p:blipFill>
          <a:blip r:embed="rId2"/>
          <a:stretch>
            <a:fillRect/>
          </a:stretch>
        </p:blipFill>
        <p:spPr>
          <a:xfrm>
            <a:off x="714375" y="642938"/>
            <a:ext cx="10815638" cy="5815012"/>
          </a:xfrm>
          <a:prstGeom prst="rect">
            <a:avLst/>
          </a:prstGeom>
        </p:spPr>
      </p:pic>
    </p:spTree>
    <p:extLst>
      <p:ext uri="{BB962C8B-B14F-4D97-AF65-F5344CB8AC3E}">
        <p14:creationId xmlns:p14="http://schemas.microsoft.com/office/powerpoint/2010/main" val="316486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Utredning gjord i Sverige 2020. </a:t>
            </a:r>
            <a:br>
              <a:rPr lang="sv-SE" dirty="0" smtClean="0"/>
            </a:br>
            <a:r>
              <a:rPr lang="sv-SE" dirty="0" smtClean="0"/>
              <a:t>Beslut finns i EU om att sortera ut textilt avfall</a:t>
            </a:r>
            <a:endParaRPr lang="sv-SE" dirty="0"/>
          </a:p>
        </p:txBody>
      </p:sp>
      <p:pic>
        <p:nvPicPr>
          <p:cNvPr id="4" name="Platshållare för innehåll 3"/>
          <p:cNvPicPr>
            <a:picLocks noGrp="1" noChangeAspect="1"/>
          </p:cNvPicPr>
          <p:nvPr>
            <p:ph idx="1"/>
          </p:nvPr>
        </p:nvPicPr>
        <p:blipFill>
          <a:blip r:embed="rId2"/>
          <a:stretch>
            <a:fillRect/>
          </a:stretch>
        </p:blipFill>
        <p:spPr>
          <a:xfrm>
            <a:off x="3351117" y="1998345"/>
            <a:ext cx="7928166" cy="4351338"/>
          </a:xfrm>
          <a:prstGeom prst="rect">
            <a:avLst/>
          </a:prstGeom>
        </p:spPr>
      </p:pic>
    </p:spTree>
    <p:extLst>
      <p:ext uri="{BB962C8B-B14F-4D97-AF65-F5344CB8AC3E}">
        <p14:creationId xmlns:p14="http://schemas.microsoft.com/office/powerpoint/2010/main" val="345799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1849755"/>
          </a:xfrm>
        </p:spPr>
        <p:txBody>
          <a:bodyPr>
            <a:normAutofit fontScale="90000"/>
          </a:bodyPr>
          <a:lstStyle/>
          <a:p>
            <a:r>
              <a:rPr lang="sv-SE" b="1" i="1" dirty="0" smtClean="0"/>
              <a:t>Vad är en producent? En grundläggande princip i producentansvar: Den som för första gången sätter en produkt på marknaden</a:t>
            </a:r>
            <a:endParaRPr lang="sv-SE" b="1" i="1" dirty="0"/>
          </a:p>
        </p:txBody>
      </p:sp>
      <p:pic>
        <p:nvPicPr>
          <p:cNvPr id="4" name="Platshållare för innehåll 3"/>
          <p:cNvPicPr>
            <a:picLocks noGrp="1" noChangeAspect="1"/>
          </p:cNvPicPr>
          <p:nvPr>
            <p:ph idx="1"/>
          </p:nvPr>
        </p:nvPicPr>
        <p:blipFill>
          <a:blip r:embed="rId2"/>
          <a:stretch>
            <a:fillRect/>
          </a:stretch>
        </p:blipFill>
        <p:spPr>
          <a:xfrm>
            <a:off x="4790262" y="2600959"/>
            <a:ext cx="7549235" cy="3443923"/>
          </a:xfrm>
          <a:prstGeom prst="rect">
            <a:avLst/>
          </a:prstGeom>
        </p:spPr>
      </p:pic>
      <p:sp>
        <p:nvSpPr>
          <p:cNvPr id="5" name="Högerpil 4"/>
          <p:cNvSpPr/>
          <p:nvPr/>
        </p:nvSpPr>
        <p:spPr>
          <a:xfrm>
            <a:off x="3342640" y="4206240"/>
            <a:ext cx="1447622" cy="904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548640" y="3505200"/>
            <a:ext cx="2519680" cy="2031325"/>
          </a:xfrm>
          <a:prstGeom prst="rect">
            <a:avLst/>
          </a:prstGeom>
          <a:noFill/>
        </p:spPr>
        <p:txBody>
          <a:bodyPr wrap="square" rtlCol="0">
            <a:spAutoFit/>
          </a:bodyPr>
          <a:lstStyle/>
          <a:p>
            <a:r>
              <a:rPr lang="sv-SE" dirty="0" smtClean="0"/>
              <a:t>SOU 2020:72 gick på gängse principer i svenska producentansvar, med tillägget att </a:t>
            </a:r>
            <a:r>
              <a:rPr lang="sv-SE" u="sng" dirty="0" smtClean="0"/>
              <a:t>undvika dubbelavgiftsbeläggning </a:t>
            </a:r>
            <a:r>
              <a:rPr lang="sv-SE" dirty="0" smtClean="0"/>
              <a:t>för </a:t>
            </a:r>
            <a:r>
              <a:rPr lang="sv-SE" dirty="0" err="1" smtClean="0"/>
              <a:t>remake</a:t>
            </a:r>
            <a:r>
              <a:rPr lang="sv-SE" dirty="0" smtClean="0"/>
              <a:t>-aktörer</a:t>
            </a:r>
            <a:endParaRPr lang="sv-SE" dirty="0"/>
          </a:p>
        </p:txBody>
      </p:sp>
    </p:spTree>
    <p:extLst>
      <p:ext uri="{BB962C8B-B14F-4D97-AF65-F5344CB8AC3E}">
        <p14:creationId xmlns:p14="http://schemas.microsoft.com/office/powerpoint/2010/main" val="447331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838200" y="345440"/>
            <a:ext cx="10515600" cy="5831523"/>
          </a:xfrm>
        </p:spPr>
        <p:txBody>
          <a:bodyPr/>
          <a:lstStyle/>
          <a:p>
            <a:pPr lvl="1"/>
            <a:r>
              <a:rPr lang="sv-SE" dirty="0"/>
              <a:t>Syftet med producentansvaret är att åstadkomma miljönytta genom ökad insamling av textil för återanvändning och av textilavfall för återvinning, i första hand för förberedelse för återanvändning och materialåtervinning. </a:t>
            </a:r>
          </a:p>
          <a:p>
            <a:pPr lvl="1"/>
            <a:r>
              <a:rPr lang="sv-SE" dirty="0"/>
              <a:t>Syftet är också att ansvaret för avfallshantering och återvinning av textil ska läggas på producenterna utifrån principen om att förorenaren betalar. </a:t>
            </a:r>
          </a:p>
          <a:p>
            <a:pPr marL="0" indent="0">
              <a:buNone/>
            </a:pPr>
            <a:endParaRPr lang="sv-SE" dirty="0"/>
          </a:p>
        </p:txBody>
      </p:sp>
      <p:pic>
        <p:nvPicPr>
          <p:cNvPr id="4" name="Bildobjekt 3"/>
          <p:cNvPicPr>
            <a:picLocks noChangeAspect="1"/>
          </p:cNvPicPr>
          <p:nvPr/>
        </p:nvPicPr>
        <p:blipFill>
          <a:blip r:embed="rId2"/>
          <a:stretch>
            <a:fillRect/>
          </a:stretch>
        </p:blipFill>
        <p:spPr>
          <a:xfrm>
            <a:off x="838200" y="2420183"/>
            <a:ext cx="11205507" cy="3913296"/>
          </a:xfrm>
          <a:prstGeom prst="rect">
            <a:avLst/>
          </a:prstGeom>
        </p:spPr>
      </p:pic>
    </p:spTree>
    <p:extLst>
      <p:ext uri="{BB962C8B-B14F-4D97-AF65-F5344CB8AC3E}">
        <p14:creationId xmlns:p14="http://schemas.microsoft.com/office/powerpoint/2010/main" val="33194868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normAutofit fontScale="92500" lnSpcReduction="20000"/>
          </a:bodyPr>
          <a:lstStyle/>
          <a:p>
            <a:r>
              <a:rPr lang="sv-SE" dirty="0" smtClean="0"/>
              <a:t>Producentansvar är ett sätt att styra för ökad hållbarhet, men räcker inte som ensam åtgärd. </a:t>
            </a:r>
          </a:p>
          <a:p>
            <a:r>
              <a:rPr lang="sv-SE" dirty="0" smtClean="0"/>
              <a:t>Med kravet på utsortering av textilt avfall och förbränningsförbudet som då inträder för det textila avfallet blir det tydligt hur mycket material som idag bränns upp. Med restriktioner på export ur EU för avfallet blir det ännu tydligare.</a:t>
            </a:r>
          </a:p>
          <a:p>
            <a:r>
              <a:rPr lang="sv-SE" dirty="0" smtClean="0"/>
              <a:t>Synsättet på textilt material behöver ändras.</a:t>
            </a:r>
          </a:p>
          <a:p>
            <a:r>
              <a:rPr lang="sv-SE" dirty="0" smtClean="0"/>
              <a:t>Jordklotet tål inte nuvarande produktion</a:t>
            </a:r>
          </a:p>
          <a:p>
            <a:r>
              <a:rPr lang="sv-SE" dirty="0" smtClean="0"/>
              <a:t>Börja med att få bort överproduktionen och använda kläderna länge – och erbjud kunderna lösningar som stödjer detta. </a:t>
            </a:r>
            <a:r>
              <a:rPr lang="sv-SE" dirty="0" err="1" smtClean="0"/>
              <a:t>Refresh</a:t>
            </a:r>
            <a:r>
              <a:rPr lang="sv-SE" dirty="0" smtClean="0"/>
              <a:t> &amp; </a:t>
            </a:r>
            <a:r>
              <a:rPr lang="sv-SE" dirty="0" err="1" smtClean="0"/>
              <a:t>Repair</a:t>
            </a:r>
            <a:r>
              <a:rPr lang="sv-SE" dirty="0" smtClean="0"/>
              <a:t>, kvalitet, undvika slit och släng säsongs-mode om det inte lätt går att uppgradera i er butik till ny spännande design</a:t>
            </a:r>
            <a:endParaRPr lang="sv-SE" dirty="0"/>
          </a:p>
        </p:txBody>
      </p:sp>
    </p:spTree>
    <p:extLst>
      <p:ext uri="{BB962C8B-B14F-4D97-AF65-F5344CB8AC3E}">
        <p14:creationId xmlns:p14="http://schemas.microsoft.com/office/powerpoint/2010/main" val="1084018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200" y="365125"/>
            <a:ext cx="10515600" cy="2469515"/>
          </a:xfrm>
        </p:spPr>
        <p:txBody>
          <a:bodyPr>
            <a:normAutofit/>
          </a:bodyPr>
          <a:lstStyle/>
          <a:p>
            <a:r>
              <a:rPr lang="sv-SE" dirty="0" smtClean="0"/>
              <a:t>Miljö och klimatnytta! Handeln med mötet mellan producent och konsument en nyckel!</a:t>
            </a:r>
            <a:br>
              <a:rPr lang="sv-SE" dirty="0" smtClean="0"/>
            </a:br>
            <a:endParaRPr lang="sv-SE" dirty="0"/>
          </a:p>
        </p:txBody>
      </p:sp>
      <p:sp>
        <p:nvSpPr>
          <p:cNvPr id="3" name="Platshållare för innehåll 2"/>
          <p:cNvSpPr>
            <a:spLocks noGrp="1"/>
          </p:cNvSpPr>
          <p:nvPr>
            <p:ph idx="1"/>
          </p:nvPr>
        </p:nvSpPr>
        <p:spPr/>
        <p:txBody>
          <a:bodyPr>
            <a:normAutofit fontScale="92500" lnSpcReduction="20000"/>
          </a:bodyPr>
          <a:lstStyle/>
          <a:p>
            <a:pPr marL="0" indent="0">
              <a:buNone/>
            </a:pPr>
            <a:endParaRPr lang="sv-SE" dirty="0" smtClean="0"/>
          </a:p>
          <a:p>
            <a:r>
              <a:rPr lang="sv-SE" dirty="0" smtClean="0"/>
              <a:t>Textilier är en värdefull resurs och som sådana behöver de hanteras i alla led av värdekedjan</a:t>
            </a:r>
          </a:p>
          <a:p>
            <a:r>
              <a:rPr lang="sv-SE" dirty="0"/>
              <a:t>Producentansvar ett sätt att styra – men kan inte ensamt göra textilindustri och textilkonsumtion hållbar</a:t>
            </a:r>
            <a:r>
              <a:rPr lang="sv-SE" dirty="0" smtClean="0"/>
              <a:t>..</a:t>
            </a:r>
          </a:p>
          <a:p>
            <a:r>
              <a:rPr lang="sv-SE" dirty="0" smtClean="0"/>
              <a:t>Se upp för rekyleffekter av materialåtervinning – exempelvis energikrävande återvinningsprocesser, det finns visst samband mellan hög konsumtion av second hand och hög konsumtion av nyproducerad textil</a:t>
            </a:r>
          </a:p>
          <a:p>
            <a:r>
              <a:rPr lang="sv-SE" dirty="0" smtClean="0"/>
              <a:t>Cirkulära processer – affärsmodeller – viktiga. För att ge reell effekt mer än 1 loop i ekonomin! Och med minimerade förluster av energi och material. Där är vi inte än – men goda exempel finns!</a:t>
            </a:r>
            <a:r>
              <a:rPr lang="sv-SE" dirty="0"/>
              <a:t/>
            </a:r>
            <a:br>
              <a:rPr lang="sv-SE" dirty="0"/>
            </a:br>
            <a:endParaRPr lang="sv-SE" dirty="0" smtClean="0"/>
          </a:p>
          <a:p>
            <a:endParaRPr lang="sv-SE" dirty="0"/>
          </a:p>
        </p:txBody>
      </p:sp>
    </p:spTree>
    <p:extLst>
      <p:ext uri="{BB962C8B-B14F-4D97-AF65-F5344CB8AC3E}">
        <p14:creationId xmlns:p14="http://schemas.microsoft.com/office/powerpoint/2010/main" val="3857031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 </a:t>
            </a:r>
            <a:endParaRPr lang="sv-SE" dirty="0"/>
          </a:p>
        </p:txBody>
      </p:sp>
      <p:pic>
        <p:nvPicPr>
          <p:cNvPr id="5" name="Platshållare för innehåll 4"/>
          <p:cNvPicPr>
            <a:picLocks noGrp="1" noChangeAspect="1"/>
          </p:cNvPicPr>
          <p:nvPr>
            <p:ph idx="1"/>
          </p:nvPr>
        </p:nvPicPr>
        <p:blipFill>
          <a:blip r:embed="rId2"/>
          <a:stretch>
            <a:fillRect/>
          </a:stretch>
        </p:blipFill>
        <p:spPr>
          <a:xfrm>
            <a:off x="91002" y="211138"/>
            <a:ext cx="6004998" cy="4351338"/>
          </a:xfrm>
          <a:prstGeom prst="rect">
            <a:avLst/>
          </a:prstGeom>
        </p:spPr>
      </p:pic>
      <p:pic>
        <p:nvPicPr>
          <p:cNvPr id="6" name="Bildobjekt 5"/>
          <p:cNvPicPr>
            <a:picLocks noChangeAspect="1"/>
          </p:cNvPicPr>
          <p:nvPr/>
        </p:nvPicPr>
        <p:blipFill>
          <a:blip r:embed="rId3"/>
          <a:stretch>
            <a:fillRect/>
          </a:stretch>
        </p:blipFill>
        <p:spPr>
          <a:xfrm>
            <a:off x="5715000" y="2443163"/>
            <a:ext cx="6477000" cy="4414837"/>
          </a:xfrm>
          <a:prstGeom prst="rect">
            <a:avLst/>
          </a:prstGeom>
        </p:spPr>
      </p:pic>
      <p:sp>
        <p:nvSpPr>
          <p:cNvPr id="3" name="textruta 2"/>
          <p:cNvSpPr txBox="1"/>
          <p:nvPr/>
        </p:nvSpPr>
        <p:spPr>
          <a:xfrm>
            <a:off x="6553200" y="304800"/>
            <a:ext cx="5273040" cy="646331"/>
          </a:xfrm>
          <a:prstGeom prst="rect">
            <a:avLst/>
          </a:prstGeom>
          <a:noFill/>
        </p:spPr>
        <p:txBody>
          <a:bodyPr wrap="square" rtlCol="0">
            <a:spAutoFit/>
          </a:bodyPr>
          <a:lstStyle/>
          <a:p>
            <a:r>
              <a:rPr lang="sv-SE" dirty="0" smtClean="0"/>
              <a:t>VI BEHÖVER FÖRBEREDA OSS PÅ VARJE PUNKT I EUS TEXTILA STRATEGI..</a:t>
            </a:r>
            <a:endParaRPr lang="sv-SE" dirty="0"/>
          </a:p>
        </p:txBody>
      </p:sp>
      <p:sp>
        <p:nvSpPr>
          <p:cNvPr id="4" name="Nedåtpil 3"/>
          <p:cNvSpPr/>
          <p:nvPr/>
        </p:nvSpPr>
        <p:spPr>
          <a:xfrm>
            <a:off x="7955280" y="951131"/>
            <a:ext cx="1381760" cy="12739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p:cNvSpPr txBox="1"/>
          <p:nvPr/>
        </p:nvSpPr>
        <p:spPr>
          <a:xfrm>
            <a:off x="467360" y="4947920"/>
            <a:ext cx="4196080" cy="1200329"/>
          </a:xfrm>
          <a:prstGeom prst="rect">
            <a:avLst/>
          </a:prstGeom>
          <a:noFill/>
        </p:spPr>
        <p:txBody>
          <a:bodyPr wrap="square" rtlCol="0">
            <a:spAutoFit/>
          </a:bodyPr>
          <a:lstStyle/>
          <a:p>
            <a:r>
              <a:rPr lang="sv-SE" dirty="0" smtClean="0"/>
              <a:t>En rad ytterligare beslut kommer följa på EUs textila strategi som har betydelse för arbetet med en mer hållbar textil och modeindustri. </a:t>
            </a:r>
            <a:endParaRPr lang="sv-SE" dirty="0"/>
          </a:p>
        </p:txBody>
      </p:sp>
    </p:spTree>
    <p:extLst>
      <p:ext uri="{BB962C8B-B14F-4D97-AF65-F5344CB8AC3E}">
        <p14:creationId xmlns:p14="http://schemas.microsoft.com/office/powerpoint/2010/main" val="2172171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Viktigt för handeln att veta vilken definition av textil som ska gälla..! </a:t>
            </a:r>
            <a:endParaRPr lang="sv-SE" dirty="0"/>
          </a:p>
        </p:txBody>
      </p:sp>
      <p:pic>
        <p:nvPicPr>
          <p:cNvPr id="4" name="Platshållare för innehåll 3"/>
          <p:cNvPicPr>
            <a:picLocks noGrp="1" noChangeAspect="1"/>
          </p:cNvPicPr>
          <p:nvPr>
            <p:ph idx="1"/>
          </p:nvPr>
        </p:nvPicPr>
        <p:blipFill>
          <a:blip r:embed="rId2"/>
          <a:stretch>
            <a:fillRect/>
          </a:stretch>
        </p:blipFill>
        <p:spPr>
          <a:xfrm>
            <a:off x="838200" y="1982787"/>
            <a:ext cx="6269519" cy="4351338"/>
          </a:xfrm>
          <a:prstGeom prst="rect">
            <a:avLst/>
          </a:prstGeom>
        </p:spPr>
      </p:pic>
      <p:sp>
        <p:nvSpPr>
          <p:cNvPr id="5" name="Rektangel 4"/>
          <p:cNvSpPr/>
          <p:nvPr/>
        </p:nvSpPr>
        <p:spPr>
          <a:xfrm>
            <a:off x="7761767" y="1982787"/>
            <a:ext cx="3934047" cy="31421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sv-SE" sz="3200" dirty="0" smtClean="0">
                <a:solidFill>
                  <a:srgbClr val="00B0F0"/>
                </a:solidFill>
                <a:effectLst>
                  <a:outerShdw blurRad="50800" dist="38100" dir="2700000" algn="tl" rotWithShape="0">
                    <a:prstClr val="black">
                      <a:alpha val="40000"/>
                    </a:prstClr>
                  </a:outerShdw>
                </a:effectLst>
              </a:rPr>
              <a:t>Harmonisering av definition för textil på gång inom EU-systemet?</a:t>
            </a:r>
            <a:endParaRPr lang="sv-SE" sz="3200" dirty="0">
              <a:solidFill>
                <a:srgbClr val="00B0F0"/>
              </a:solidFill>
              <a:effectLst>
                <a:outerShdw blurRad="50800" dist="38100" dir="2700000" algn="tl" rotWithShape="0">
                  <a:prstClr val="black">
                    <a:alpha val="40000"/>
                  </a:prstClr>
                </a:outerShdw>
              </a:effectLst>
            </a:endParaRPr>
          </a:p>
        </p:txBody>
      </p:sp>
      <p:cxnSp>
        <p:nvCxnSpPr>
          <p:cNvPr id="7" name="Rak pilkoppling 6"/>
          <p:cNvCxnSpPr/>
          <p:nvPr/>
        </p:nvCxnSpPr>
        <p:spPr>
          <a:xfrm flipH="1">
            <a:off x="4829175" y="1400175"/>
            <a:ext cx="2932592" cy="942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542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682</Words>
  <Application>Microsoft Office PowerPoint</Application>
  <PresentationFormat>Bredbild</PresentationFormat>
  <Paragraphs>37</Paragraphs>
  <Slides>11</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Arial</vt:lpstr>
      <vt:lpstr>Calibri</vt:lpstr>
      <vt:lpstr>Calibri Light</vt:lpstr>
      <vt:lpstr>Office-tema</vt:lpstr>
      <vt:lpstr>Producentansvar </vt:lpstr>
      <vt:lpstr> </vt:lpstr>
      <vt:lpstr>Utredning gjord i Sverige 2020.  Beslut finns i EU om att sortera ut textilt avfall</vt:lpstr>
      <vt:lpstr>Vad är en producent? En grundläggande princip i producentansvar: Den som för första gången sätter en produkt på marknaden</vt:lpstr>
      <vt:lpstr>PowerPoint-presentation</vt:lpstr>
      <vt:lpstr>PowerPoint-presentation</vt:lpstr>
      <vt:lpstr>Miljö och klimatnytta! Handeln med mötet mellan producent och konsument en nyckel! </vt:lpstr>
      <vt:lpstr> </vt:lpstr>
      <vt:lpstr>Viktigt för handeln att veta vilken definition av textil som ska gälla..! </vt:lpstr>
      <vt:lpstr>PowerPoint-presentation</vt:lpstr>
      <vt:lpstr>Och nu då?</vt:lpstr>
    </vt:vector>
  </TitlesOfParts>
  <Company>HB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Birgitta Losman</dc:creator>
  <cp:lastModifiedBy>Birgitta Losman</cp:lastModifiedBy>
  <cp:revision>10</cp:revision>
  <dcterms:created xsi:type="dcterms:W3CDTF">2022-05-13T13:27:24Z</dcterms:created>
  <dcterms:modified xsi:type="dcterms:W3CDTF">2022-05-18T06:24:24Z</dcterms:modified>
</cp:coreProperties>
</file>